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74" r:id="rId5"/>
    <p:sldId id="258" r:id="rId6"/>
    <p:sldId id="287" r:id="rId7"/>
    <p:sldId id="260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233"/>
    <a:srgbClr val="667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1"/>
    <p:restoredTop sz="72091" autoAdjust="0"/>
  </p:normalViewPr>
  <p:slideViewPr>
    <p:cSldViewPr snapToGrid="0" snapToObjects="1">
      <p:cViewPr varScale="1">
        <p:scale>
          <a:sx n="124" d="100"/>
          <a:sy n="124" d="100"/>
        </p:scale>
        <p:origin x="17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3ACBA9-85B6-C64B-B41F-CD9C79FCB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3831D-3C2A-7F4C-BEFF-033DC52FA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84EBC-20F1-D747-8856-AFB4D9D7836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C2879-A1D6-FE48-ACA4-2B4A190A31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69B30-1D97-E142-BDFF-932470211E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C900F-E671-774E-98ED-D7D77730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01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258C4-2E3F-4789-8182-47E63FBA15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818C4-B29A-4EE5-A230-B2026A8F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04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0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30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08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37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62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9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0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9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94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55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818C4-B29A-4EE5-A230-B2026A8FAA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9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A1E75A2D-17C3-2C46-9BB1-3935DDC23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73369-591A-9B49-A879-0E0A76BD89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639F5-403E-744B-92CA-27BD5531A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8B28531-65EC-D24C-ABED-EFF5EEACF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6218519"/>
            <a:ext cx="1833631" cy="556270"/>
          </a:xfrm>
          <a:prstGeom prst="rect">
            <a:avLst/>
          </a:prstGeom>
        </p:spPr>
      </p:pic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E0CEB57B-77DF-1340-B4D0-C70A624D407B}"/>
              </a:ext>
            </a:extLst>
          </p:cNvPr>
          <p:cNvSpPr txBox="1">
            <a:spLocks/>
          </p:cNvSpPr>
          <p:nvPr userDrawn="1"/>
        </p:nvSpPr>
        <p:spPr>
          <a:xfrm>
            <a:off x="9100969" y="6280370"/>
            <a:ext cx="2710031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baseline="0" dirty="0" err="1"/>
              <a:t>scienceacademy.umd.edu</a:t>
            </a:r>
            <a:endParaRPr lang="en-US" cap="none" baseline="0" dirty="0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23F28474-40A5-754D-A58F-24D5E1B342B1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1201819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3EB9-F3DD-CB4C-BAC3-8A6BBD901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861257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00F0-713C-F840-BBAB-61548CD12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solidFill>
            <a:schemeClr val="bg1">
              <a:alpha val="50000"/>
            </a:schemeClr>
          </a:solidFill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92AE1-B2F6-A547-B83F-FAC7FFEC575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48681"/>
            <a:ext cx="3932237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5372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9C46-D1D4-6541-B564-15918EDCA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861257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1C631-72D6-9748-8469-193DC375B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3D1-CD02-A347-88B1-81F20AECF5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48681"/>
            <a:ext cx="3932237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caption for picture</a:t>
            </a:r>
          </a:p>
        </p:txBody>
      </p:sp>
    </p:spTree>
    <p:extLst>
      <p:ext uri="{BB962C8B-B14F-4D97-AF65-F5344CB8AC3E}">
        <p14:creationId xmlns:p14="http://schemas.microsoft.com/office/powerpoint/2010/main" val="347643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BE1A4D-94BC-9B4C-A079-374A08F8DD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11" y="0"/>
            <a:ext cx="1218838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73369-591A-9B49-A879-0E0A76BD89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639F5-403E-744B-92CA-27BD5531A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B28531-65EC-D24C-ABED-EFF5EEACF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3416" y="6218519"/>
            <a:ext cx="1828799" cy="556270"/>
          </a:xfrm>
          <a:prstGeom prst="rect">
            <a:avLst/>
          </a:prstGeom>
        </p:spPr>
      </p:pic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E0CEB57B-77DF-1340-B4D0-C70A624D407B}"/>
              </a:ext>
            </a:extLst>
          </p:cNvPr>
          <p:cNvSpPr txBox="1">
            <a:spLocks/>
          </p:cNvSpPr>
          <p:nvPr userDrawn="1"/>
        </p:nvSpPr>
        <p:spPr>
          <a:xfrm>
            <a:off x="9014909" y="6280370"/>
            <a:ext cx="2796092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baseline="0" dirty="0" err="1">
                <a:solidFill>
                  <a:schemeClr val="bg1"/>
                </a:solidFill>
              </a:rPr>
              <a:t>scienceacademy.umd.edu</a:t>
            </a:r>
            <a:endParaRPr lang="en-US" cap="none" baseline="0" dirty="0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80140663-70EF-BE4B-B88B-71A3E72CD646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1344046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5EDCFB-642E-444E-9283-C9FE16A5A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11" y="0"/>
            <a:ext cx="12188388" cy="68579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BFCD4-0E86-AC4E-A445-2E6233E1C6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A9CD30-2A60-1342-AE48-AB57D7F44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550" y="2133600"/>
            <a:ext cx="10515600" cy="2436199"/>
          </a:xfrm>
        </p:spPr>
        <p:txBody>
          <a:bodyPr anchor="b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C73DC-BFEA-2540-B112-F39F9F09EB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3416" y="6218519"/>
            <a:ext cx="1828799" cy="556270"/>
          </a:xfrm>
          <a:prstGeom prst="rect">
            <a:avLst/>
          </a:prstGeom>
        </p:spPr>
      </p:pic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204A0934-907F-C149-A15F-0453459D2480}"/>
              </a:ext>
            </a:extLst>
          </p:cNvPr>
          <p:cNvSpPr txBox="1">
            <a:spLocks/>
          </p:cNvSpPr>
          <p:nvPr userDrawn="1"/>
        </p:nvSpPr>
        <p:spPr>
          <a:xfrm>
            <a:off x="9165515" y="6280370"/>
            <a:ext cx="2645485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baseline="0" dirty="0" err="1">
                <a:solidFill>
                  <a:schemeClr val="bg1"/>
                </a:solidFill>
              </a:rPr>
              <a:t>scienceacademy.umd.edu</a:t>
            </a:r>
            <a:endParaRPr lang="en-US" cap="none" baseline="0" dirty="0"/>
          </a:p>
        </p:txBody>
      </p:sp>
    </p:spTree>
    <p:extLst>
      <p:ext uri="{BB962C8B-B14F-4D97-AF65-F5344CB8AC3E}">
        <p14:creationId xmlns:p14="http://schemas.microsoft.com/office/powerpoint/2010/main" val="3625223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2636-D721-8247-B700-19F57EAEB4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8394-2B71-B14C-91D0-E12CF958F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705C4228-373B-9D47-8F42-D849BD6F6ECD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4204052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F9D7-16C7-BE45-AD25-D6BFB18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C99C-52D2-9841-A6F5-084B6F647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031658" cy="4351338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C0CAA-BCC9-0841-B1C2-135399CA4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2142" y="1690688"/>
            <a:ext cx="5031658" cy="4351338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02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5922-A149-404F-B555-96623E9C3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36E95-0CA8-7648-8462-5FC0BE3E3F0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263725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B5FCD-7098-4749-87B2-2EE8D1F0E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4323"/>
            <a:ext cx="5157787" cy="351790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7431E-DA15-0C49-9584-4C3C25BA428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63725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0F101-567A-1C40-BEE4-D6FE2DA6E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4323"/>
            <a:ext cx="5183188" cy="3517902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5877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8E4A-ED1C-6847-A60F-66DC1D85A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0774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B157DC-682B-BC4A-A4DF-54FEB89E0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11" y="0"/>
            <a:ext cx="1218838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28E4A-ED1C-6847-A60F-66DC1D85A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C51B6-2917-C748-9930-C53049B093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3416" y="6218519"/>
            <a:ext cx="1828799" cy="556270"/>
          </a:xfrm>
          <a:prstGeom prst="rect">
            <a:avLst/>
          </a:prstGeom>
        </p:spPr>
      </p:pic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F2B2FC86-32BC-7A43-8DB1-80140F2D33EA}"/>
              </a:ext>
            </a:extLst>
          </p:cNvPr>
          <p:cNvSpPr txBox="1">
            <a:spLocks/>
          </p:cNvSpPr>
          <p:nvPr userDrawn="1"/>
        </p:nvSpPr>
        <p:spPr>
          <a:xfrm>
            <a:off x="10079915" y="6280370"/>
            <a:ext cx="1731085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DATA/MSML 600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1C7248A8-8785-8B4C-A7E9-AB5ECD5C5554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535042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27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A1DD17E5-83CD-0B48-B417-EDF0231D0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BFCD4-0E86-AC4E-A445-2E6233E1C6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2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A9CD30-2A60-1342-AE48-AB57D7F44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550" y="2133600"/>
            <a:ext cx="10515600" cy="2436199"/>
          </a:xfrm>
        </p:spPr>
        <p:txBody>
          <a:bodyPr anchor="b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E3C73DC-BFEA-2540-B112-F39F9F09EB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6218519"/>
            <a:ext cx="1833631" cy="556270"/>
          </a:xfrm>
          <a:prstGeom prst="rect">
            <a:avLst/>
          </a:prstGeom>
        </p:spPr>
      </p:pic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204A0934-907F-C149-A15F-0453459D2480}"/>
              </a:ext>
            </a:extLst>
          </p:cNvPr>
          <p:cNvSpPr txBox="1">
            <a:spLocks/>
          </p:cNvSpPr>
          <p:nvPr userDrawn="1"/>
        </p:nvSpPr>
        <p:spPr>
          <a:xfrm>
            <a:off x="9187031" y="6280370"/>
            <a:ext cx="2623969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baseline="0" dirty="0" err="1"/>
              <a:t>scienceacademy.umd.edu</a:t>
            </a:r>
            <a:endParaRPr lang="en-US" cap="none" baseline="0" dirty="0"/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41A9F8F2-198D-1640-AF48-EE60A34CAC05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1183015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7D8F4A-A70C-204B-ADCC-A9B2074656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12" y="0"/>
            <a:ext cx="12188388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D28CF-F506-4440-BB41-429E71345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3416" y="6218519"/>
            <a:ext cx="1828799" cy="556270"/>
          </a:xfrm>
          <a:prstGeom prst="rect">
            <a:avLst/>
          </a:prstGeom>
        </p:spPr>
      </p:pic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8FADCE64-124B-FC49-B0F1-4A24CE68E060}"/>
              </a:ext>
            </a:extLst>
          </p:cNvPr>
          <p:cNvSpPr txBox="1">
            <a:spLocks/>
          </p:cNvSpPr>
          <p:nvPr userDrawn="1"/>
        </p:nvSpPr>
        <p:spPr>
          <a:xfrm>
            <a:off x="9982201" y="6280370"/>
            <a:ext cx="1828799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DATA/MSML 600</a:t>
            </a:r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4578A573-C1A0-294A-BBE9-2E5DD2DF71DA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923151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3EB9-F3DD-CB4C-BAC3-8A6BBD901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861257"/>
          </a:xfrm>
        </p:spPr>
        <p:txBody>
          <a:bodyPr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00F0-713C-F840-BBAB-61548CD12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noFill/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92AE1-B2F6-A547-B83F-FAC7FFEC575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48681"/>
            <a:ext cx="3932237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82204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9C46-D1D4-6541-B564-15918EDCA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861257"/>
          </a:xfrm>
        </p:spPr>
        <p:txBody>
          <a:bodyPr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1C631-72D6-9748-8469-193DC375B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3D1-CD02-A347-88B1-81F20AECF5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48681"/>
            <a:ext cx="3932237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caption for picture</a:t>
            </a:r>
          </a:p>
        </p:txBody>
      </p:sp>
    </p:spTree>
    <p:extLst>
      <p:ext uri="{BB962C8B-B14F-4D97-AF65-F5344CB8AC3E}">
        <p14:creationId xmlns:p14="http://schemas.microsoft.com/office/powerpoint/2010/main" val="228056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2636-D721-8247-B700-19F57EAEB4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8394-2B71-B14C-91D0-E12CF958F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52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F9D7-16C7-BE45-AD25-D6BFB18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C99C-52D2-9841-A6F5-084B6F647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031658" cy="4351338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C0CAA-BCC9-0841-B1C2-135399CA4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2142" y="1690688"/>
            <a:ext cx="5031658" cy="4351338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2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5922-A149-404F-B555-96623E9C3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36E95-0CA8-7648-8462-5FC0BE3E3F0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263725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B5FCD-7098-4749-87B2-2EE8D1F0E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4323"/>
            <a:ext cx="5157787" cy="351790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7431E-DA15-0C49-9584-4C3C25BA428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63725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0F101-567A-1C40-BEE4-D6FE2DA6E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4323"/>
            <a:ext cx="5183188" cy="3517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8E4A-ED1C-6847-A60F-66DC1D85A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4703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603C75AB-D081-BF4D-8015-DF2853EFE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28E4A-ED1C-6847-A60F-66DC1D85A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E84D644-2B05-3F44-919F-0E72049938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6218519"/>
            <a:ext cx="1833631" cy="55627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0F87EE-FF83-BF43-855A-42036429B8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73027" y="6340440"/>
            <a:ext cx="1833631" cy="500062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DATA/MSML 600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57414146-B5B0-8D4E-8582-AE5B563F687E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83121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B95BE89D-120C-FB45-9969-A14DED569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F048F12-68F8-8146-A7D8-C15934FC04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6218519"/>
            <a:ext cx="1833631" cy="556270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EBBB995-AE15-DF46-AE14-33BBB61AA3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73029" y="6340440"/>
            <a:ext cx="1833630" cy="500062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DATA/MSML 600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1F23D011-450D-9547-BF15-67BBDED59C8D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00671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E5144B-B616-7842-991B-F4D03F171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249"/>
          <a:stretch/>
        </p:blipFill>
        <p:spPr>
          <a:xfrm>
            <a:off x="0" y="4363278"/>
            <a:ext cx="12192000" cy="25112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6644B-D2EF-5A47-8AB5-E0B0684A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EC9AD-3D8F-3C48-866E-95E2B599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321FFBD8-77C4-6B45-B0A4-4ED8EBDCD21B}"/>
              </a:ext>
            </a:extLst>
          </p:cNvPr>
          <p:cNvSpPr txBox="1">
            <a:spLocks/>
          </p:cNvSpPr>
          <p:nvPr userDrawn="1"/>
        </p:nvSpPr>
        <p:spPr>
          <a:xfrm>
            <a:off x="9977369" y="6280370"/>
            <a:ext cx="1833631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MSML 604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3C5E11C-522A-4A43-84C8-24DDED7070A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000" y="6218519"/>
            <a:ext cx="1833631" cy="556270"/>
          </a:xfrm>
          <a:prstGeom prst="rect">
            <a:avLst/>
          </a:prstGeom>
        </p:spPr>
      </p:pic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80DC9D8A-9BBD-BB48-A3E0-A65CEEB10CF7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6119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55" r:id="rId8"/>
    <p:sldLayoutId id="2147483659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E5144B-B616-7842-991B-F4D03F171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567"/>
          <a:stretch/>
        </p:blipFill>
        <p:spPr>
          <a:xfrm>
            <a:off x="0" y="4343400"/>
            <a:ext cx="12192000" cy="2514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6644B-D2EF-5A47-8AB5-E0B0684A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EC9AD-3D8F-3C48-866E-95E2B5998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321FFBD8-77C4-6B45-B0A4-4ED8EBDCD21B}"/>
              </a:ext>
            </a:extLst>
          </p:cNvPr>
          <p:cNvSpPr txBox="1">
            <a:spLocks/>
          </p:cNvSpPr>
          <p:nvPr userDrawn="1"/>
        </p:nvSpPr>
        <p:spPr>
          <a:xfrm>
            <a:off x="10133704" y="6280370"/>
            <a:ext cx="1677296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DATA/MSML 600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5E11C-522A-4A43-84C8-24DDED7070A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383416" y="6218519"/>
            <a:ext cx="1828799" cy="556270"/>
          </a:xfrm>
          <a:prstGeom prst="rect">
            <a:avLst/>
          </a:prstGeom>
        </p:spPr>
      </p:pic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29F2F608-8EAD-934B-A0D9-45055CE49E3F}"/>
              </a:ext>
            </a:extLst>
          </p:cNvPr>
          <p:cNvSpPr txBox="1">
            <a:spLocks/>
          </p:cNvSpPr>
          <p:nvPr userDrawn="1"/>
        </p:nvSpPr>
        <p:spPr>
          <a:xfrm>
            <a:off x="3854726" y="6306106"/>
            <a:ext cx="4482548" cy="4331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dirty="0">
                <a:solidFill>
                  <a:srgbClr val="66758E"/>
                </a:solidFill>
              </a:rPr>
              <a:t>© 2020,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189575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3011-77F4-2547-A993-D739FDC52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4084"/>
            <a:ext cx="9144000" cy="2715879"/>
          </a:xfrm>
        </p:spPr>
        <p:txBody>
          <a:bodyPr/>
          <a:lstStyle/>
          <a:p>
            <a:br>
              <a:rPr lang="en-US" sz="2800" dirty="0"/>
            </a:br>
            <a:r>
              <a:rPr lang="en-US" sz="3200" dirty="0"/>
              <a:t>Predicting the Output of Unpredictable Microelectronic Circuits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3A943-15CC-8843-9EBA-6B3762A7C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MSML 604: Introduction to Optimization</a:t>
            </a:r>
          </a:p>
          <a:p>
            <a:r>
              <a:rPr lang="en-US" dirty="0"/>
              <a:t>Group 4 Project</a:t>
            </a:r>
          </a:p>
          <a:p>
            <a:r>
              <a:rPr lang="en-US" sz="2000" b="0" dirty="0"/>
              <a:t>Presented by:  </a:t>
            </a:r>
            <a:r>
              <a:rPr lang="en-US" sz="2000" b="0" dirty="0" err="1"/>
              <a:t>Xiaoyan</a:t>
            </a:r>
            <a:r>
              <a:rPr lang="en-US" sz="2000" b="0" dirty="0"/>
              <a:t> Feng, Sushant Karki, Justin Letwinsky, &amp; </a:t>
            </a:r>
            <a:r>
              <a:rPr lang="en-US" sz="2000" b="0" dirty="0" err="1"/>
              <a:t>Chandramani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50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Formulation</a:t>
            </a:r>
          </a:p>
        </p:txBody>
      </p:sp>
      <p:pic>
        <p:nvPicPr>
          <p:cNvPr id="8" name="image3.png">
            <a:extLst>
              <a:ext uri="{FF2B5EF4-FFF2-40B4-BE49-F238E27FC236}">
                <a16:creationId xmlns:a16="http://schemas.microsoft.com/office/drawing/2014/main" id="{F40AFD28-8F94-5423-4937-96308691898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10687" y="1331936"/>
            <a:ext cx="7424257" cy="454874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2554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Numerical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D36EB-9C82-8E35-BFF7-032FF65A6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56" t="39715" r="15028" b="44274"/>
          <a:stretch/>
        </p:blipFill>
        <p:spPr bwMode="auto">
          <a:xfrm>
            <a:off x="1288924" y="2187428"/>
            <a:ext cx="9448287" cy="30808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51F2F6-FC50-2A08-1046-CC8DAA7239F1}"/>
              </a:ext>
            </a:extLst>
          </p:cNvPr>
          <p:cNvSpPr txBox="1"/>
          <p:nvPr/>
        </p:nvSpPr>
        <p:spPr>
          <a:xfrm>
            <a:off x="1059110" y="1589715"/>
            <a:ext cx="60946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Grid Search:</a:t>
            </a:r>
          </a:p>
        </p:txBody>
      </p:sp>
    </p:spTree>
    <p:extLst>
      <p:ext uri="{BB962C8B-B14F-4D97-AF65-F5344CB8AC3E}">
        <p14:creationId xmlns:p14="http://schemas.microsoft.com/office/powerpoint/2010/main" val="310301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DAA36-6772-F04A-6FFF-AE911BA4B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4" t="45900" r="53046" b="8345"/>
          <a:stretch/>
        </p:blipFill>
        <p:spPr bwMode="auto">
          <a:xfrm>
            <a:off x="3313652" y="1324966"/>
            <a:ext cx="5707516" cy="46731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7CD958-69E2-7F6D-8709-563162170695}"/>
              </a:ext>
            </a:extLst>
          </p:cNvPr>
          <p:cNvSpPr/>
          <p:nvPr/>
        </p:nvSpPr>
        <p:spPr>
          <a:xfrm>
            <a:off x="3445592" y="2233087"/>
            <a:ext cx="5379626" cy="509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Neural Network (from scratch) Formulation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A7682CD-DE62-75A6-E378-AE034AF0A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Single-layer neural network with single neuron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Input to the perceptron: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Sigmoid activation function as output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4362F-3DD6-50FF-0ADF-F60CBAEFA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89"/>
          <a:stretch/>
        </p:blipFill>
        <p:spPr>
          <a:xfrm>
            <a:off x="1240960" y="3428999"/>
            <a:ext cx="4855040" cy="1152193"/>
          </a:xfrm>
          <a:prstGeom prst="rect">
            <a:avLst/>
          </a:prstGeom>
        </p:spPr>
      </p:pic>
      <p:pic>
        <p:nvPicPr>
          <p:cNvPr id="4" name="image7.png">
            <a:extLst>
              <a:ext uri="{FF2B5EF4-FFF2-40B4-BE49-F238E27FC236}">
                <a16:creationId xmlns:a16="http://schemas.microsoft.com/office/drawing/2014/main" id="{E4CE47A4-28E3-36AB-8ACF-1156B0F9BE76}"/>
              </a:ext>
            </a:extLst>
          </p:cNvPr>
          <p:cNvPicPr/>
          <p:nvPr/>
        </p:nvPicPr>
        <p:blipFill rotWithShape="1">
          <a:blip r:embed="rId4"/>
          <a:srcRect l="5321" b="4442"/>
          <a:stretch/>
        </p:blipFill>
        <p:spPr>
          <a:xfrm>
            <a:off x="6683229" y="2096534"/>
            <a:ext cx="5086525" cy="266493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2097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Neural Network (from scratch) Numerical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A7682CD-DE62-75A6-E378-AE034AF0A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1783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200" b="1" dirty="0"/>
                  <a:t>Update rule:</a:t>
                </a: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sz="1050" b="1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200" b="1" dirty="0"/>
                  <a:t>Where:</a:t>
                </a:r>
              </a:p>
              <a:p>
                <a:pPr marL="800100" lvl="1" indent="-342900" algn="just">
                  <a:spcBef>
                    <a:spcPts val="0"/>
                  </a:spcBef>
                  <a:buFont typeface="Arial" panose="020B0604020202020204" pitchFamily="34" charset="0"/>
                  <a:buChar char="●"/>
                </a:pPr>
                <a:r>
                  <a:rPr lang="en-US" sz="1600" u="none" strike="noStrike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L is the loss function (Binary Cross Entropy Loss)</a:t>
                </a:r>
              </a:p>
              <a:p>
                <a:pPr marL="800100" lvl="1" indent="-342900" algn="just">
                  <a:spcBef>
                    <a:spcPts val="0"/>
                  </a:spcBef>
                  <a:buFont typeface="Arial" panose="020B0604020202020204" pitchFamily="34" charset="0"/>
                  <a:buChar char="●"/>
                </a:pPr>
                <a:r>
                  <a:rPr lang="en-US" sz="1600" u="none" strike="noStrike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y is the output of the neural network [0 and 1]</a:t>
                </a:r>
              </a:p>
              <a:p>
                <a:pPr marL="800100" lvl="1" indent="-342900" algn="just">
                  <a:spcBef>
                    <a:spcPts val="0"/>
                  </a:spcBef>
                  <a:buFont typeface="Arial" panose="020B0604020202020204" pitchFamily="34" charset="0"/>
                  <a:buChar char="●"/>
                </a:pPr>
                <a:r>
                  <a:rPr lang="en-US" sz="1600" u="none" strike="noStrike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h is the output of each previous layer</a:t>
                </a:r>
              </a:p>
              <a:p>
                <a:pPr marL="800100" lvl="1" indent="-342900" algn="just">
                  <a:spcBef>
                    <a:spcPts val="0"/>
                  </a:spcBef>
                  <a:buFont typeface="Arial" panose="020B0604020202020204" pitchFamily="34" charset="0"/>
                  <a:buChar char="●"/>
                </a:pPr>
                <a:r>
                  <a:rPr lang="en-US" sz="1600" u="none" strike="noStrike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w is the weight</a:t>
                </a:r>
              </a:p>
              <a:p>
                <a:pPr marL="800100" lvl="1" indent="-342900" algn="just">
                  <a:spcBef>
                    <a:spcPts val="0"/>
                  </a:spcBef>
                  <a:buFont typeface="Arial" panose="020B0604020202020204" pitchFamily="34" charset="0"/>
                  <a:buChar char="●"/>
                </a:pPr>
                <a:endParaRPr lang="en-US" sz="1800" b="1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200" b="1" dirty="0"/>
                  <a:t>Updates made to weights: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endParaRPr lang="en-US" sz="2200" b="1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A7682CD-DE62-75A6-E378-AE034AF0A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17833"/>
              </a:xfrm>
              <a:blipFill>
                <a:blip r:embed="rId3"/>
                <a:stretch>
                  <a:fillRect l="-754" t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9.png">
            <a:extLst>
              <a:ext uri="{FF2B5EF4-FFF2-40B4-BE49-F238E27FC236}">
                <a16:creationId xmlns:a16="http://schemas.microsoft.com/office/drawing/2014/main" id="{3C710ECF-BE91-2791-8478-52CB1A27E5B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260109" y="2164360"/>
            <a:ext cx="2092067" cy="771787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BBC6B-9127-130F-F942-FF05F8AF56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45"/>
          <a:stretch/>
        </p:blipFill>
        <p:spPr bwMode="auto">
          <a:xfrm>
            <a:off x="6625499" y="1409528"/>
            <a:ext cx="4931175" cy="22814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89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Neural Network (from scratch) Results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7DF561-9A92-F5E0-9DAF-20E11293769D}"/>
              </a:ext>
            </a:extLst>
          </p:cNvPr>
          <p:cNvSpPr/>
          <p:nvPr/>
        </p:nvSpPr>
        <p:spPr>
          <a:xfrm>
            <a:off x="3305262" y="3866796"/>
            <a:ext cx="5847127" cy="6716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004B0A-C466-5BE7-FEBD-66BC42600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21473"/>
              </p:ext>
            </p:extLst>
          </p:nvPr>
        </p:nvGraphicFramePr>
        <p:xfrm>
          <a:off x="3429696" y="1627371"/>
          <a:ext cx="5663970" cy="4164484"/>
        </p:xfrm>
        <a:graphic>
          <a:graphicData uri="http://schemas.openxmlformats.org/drawingml/2006/table">
            <a:tbl>
              <a:tblPr/>
              <a:tblGrid>
                <a:gridCol w="920394">
                  <a:extLst>
                    <a:ext uri="{9D8B030D-6E8A-4147-A177-3AD203B41FA5}">
                      <a16:colId xmlns:a16="http://schemas.microsoft.com/office/drawing/2014/main" val="1410835249"/>
                    </a:ext>
                  </a:extLst>
                </a:gridCol>
                <a:gridCol w="938097">
                  <a:extLst>
                    <a:ext uri="{9D8B030D-6E8A-4147-A177-3AD203B41FA5}">
                      <a16:colId xmlns:a16="http://schemas.microsoft.com/office/drawing/2014/main" val="2979010640"/>
                    </a:ext>
                  </a:extLst>
                </a:gridCol>
                <a:gridCol w="831896">
                  <a:extLst>
                    <a:ext uri="{9D8B030D-6E8A-4147-A177-3AD203B41FA5}">
                      <a16:colId xmlns:a16="http://schemas.microsoft.com/office/drawing/2014/main" val="3825213423"/>
                    </a:ext>
                  </a:extLst>
                </a:gridCol>
                <a:gridCol w="1221294">
                  <a:extLst>
                    <a:ext uri="{9D8B030D-6E8A-4147-A177-3AD203B41FA5}">
                      <a16:colId xmlns:a16="http://schemas.microsoft.com/office/drawing/2014/main" val="2422029864"/>
                    </a:ext>
                  </a:extLst>
                </a:gridCol>
                <a:gridCol w="849593">
                  <a:extLst>
                    <a:ext uri="{9D8B030D-6E8A-4147-A177-3AD203B41FA5}">
                      <a16:colId xmlns:a16="http://schemas.microsoft.com/office/drawing/2014/main" val="1716429971"/>
                    </a:ext>
                  </a:extLst>
                </a:gridCol>
                <a:gridCol w="902696">
                  <a:extLst>
                    <a:ext uri="{9D8B030D-6E8A-4147-A177-3AD203B41FA5}">
                      <a16:colId xmlns:a16="http://schemas.microsoft.com/office/drawing/2014/main" val="3919520722"/>
                    </a:ext>
                  </a:extLst>
                </a:gridCol>
              </a:tblGrid>
              <a:tr h="8158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Training Size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Learning Rate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Epochs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Weight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Initialization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Training Time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Success Rate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93648"/>
                  </a:ext>
                </a:extLst>
              </a:tr>
              <a:tr h="3937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15000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400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Uniform(-5, 5)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6.089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0.9984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377793"/>
                  </a:ext>
                </a:extLst>
              </a:tr>
              <a:tr h="3570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10000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Uniform(0, 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4.06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0.9962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691876"/>
                  </a:ext>
                </a:extLst>
              </a:tr>
              <a:tr h="6118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10000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200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Uniform(-1, 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4.2010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0.9958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555361"/>
                  </a:ext>
                </a:extLst>
              </a:tr>
              <a:tr h="6118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10000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400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Uniform(-5, 5)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3.9909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0.9956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127690"/>
                  </a:ext>
                </a:extLst>
              </a:tr>
              <a:tr h="6118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10000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Uniform(0, 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3.9055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0.9955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034846"/>
                  </a:ext>
                </a:extLst>
              </a:tr>
              <a:tr h="6118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5000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450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Uniform(-3, -3)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1.4167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0.9931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436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8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Overall Results &amp; Conclusions: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A1CA3B-004D-487A-B236-2960F5D78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4"/>
            <a:ext cx="10515600" cy="45739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/>
              <a:t>Since this was a group project, models were evaluated on four different laptops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/>
              <a:t>Final overall results were calculated on the same laptop using the following CPU: i7- 4.90 GHz (24MB Cache, 10 Cores, 16 threads)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/>
              <a:t>FINAL RESULTS: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1BFA1-B5E8-A1C9-4DA4-AA412D11F9DD}"/>
              </a:ext>
            </a:extLst>
          </p:cNvPr>
          <p:cNvSpPr/>
          <p:nvPr/>
        </p:nvSpPr>
        <p:spPr>
          <a:xfrm>
            <a:off x="1195842" y="5588805"/>
            <a:ext cx="9800314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"/>
                <a:ea typeface="Verdana" pitchFamily="34" charset="0"/>
                <a:cs typeface="Verdana" pitchFamily="34" charset="0"/>
              </a:rPr>
              <a:t>Best Overall: Neural Network (from Scratch) with 99.35% accuracy in 0.0156 seconds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81D7646-3AB1-5D2A-2C3F-B942CDBAA5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962345"/>
              </p:ext>
            </p:extLst>
          </p:nvPr>
        </p:nvGraphicFramePr>
        <p:xfrm>
          <a:off x="1114838" y="3556703"/>
          <a:ext cx="10043566" cy="1522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7683245" imgH="2681186" progId="Excel.Sheet.12">
                  <p:embed/>
                </p:oleObj>
              </mc:Choice>
              <mc:Fallback>
                <p:oleObj name="Worksheet" r:id="rId2" imgW="17683245" imgH="26811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4838" y="3556703"/>
                        <a:ext cx="10043566" cy="1522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33914D-EBF1-750A-9CDE-067ACA4A08D9}"/>
              </a:ext>
            </a:extLst>
          </p:cNvPr>
          <p:cNvSpPr/>
          <p:nvPr/>
        </p:nvSpPr>
        <p:spPr>
          <a:xfrm>
            <a:off x="9036424" y="3502915"/>
            <a:ext cx="2121980" cy="1660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7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C5E0C5-C793-46B7-BD60-69608AD90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63"/>
            <a:ext cx="10515600" cy="43513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/>
              <a:t>Physical Unclonable Functions (PUFs)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Known for their unclonable, lightweight design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Consists of two delay paths and a comparator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EAC0C-1F68-C714-5D62-B08B690DD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58" t="52229" r="55155" b="18441"/>
          <a:stretch/>
        </p:blipFill>
        <p:spPr bwMode="auto">
          <a:xfrm>
            <a:off x="2302885" y="3058335"/>
            <a:ext cx="3793115" cy="1832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358762-9866-EF60-9343-200E89711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678"/>
          <a:stretch/>
        </p:blipFill>
        <p:spPr>
          <a:xfrm>
            <a:off x="5869497" y="3058335"/>
            <a:ext cx="3793115" cy="18463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AD751F-3CB0-4474-D061-45F5A2FE9543}"/>
              </a:ext>
            </a:extLst>
          </p:cNvPr>
          <p:cNvSpPr/>
          <p:nvPr/>
        </p:nvSpPr>
        <p:spPr>
          <a:xfrm>
            <a:off x="1340265" y="5469938"/>
            <a:ext cx="9800314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"/>
                <a:ea typeface="Verdana" pitchFamily="34" charset="0"/>
                <a:cs typeface="Verdana" pitchFamily="34" charset="0"/>
              </a:rPr>
              <a:t>Goal:  Predict output of the microelectronic circuit to a target accuracy of 99% or greater</a:t>
            </a:r>
          </a:p>
        </p:txBody>
      </p:sp>
    </p:spTree>
    <p:extLst>
      <p:ext uri="{BB962C8B-B14F-4D97-AF65-F5344CB8AC3E}">
        <p14:creationId xmlns:p14="http://schemas.microsoft.com/office/powerpoint/2010/main" val="167465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Explored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C5E0C5-C793-46B7-BD60-69608AD90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7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Logistic Regression (from scratch)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Neural Network (using </a:t>
            </a:r>
            <a:r>
              <a:rPr lang="en-US" sz="2800" dirty="0" err="1"/>
              <a:t>PyTorch</a:t>
            </a:r>
            <a:r>
              <a:rPr lang="en-US" sz="2800" dirty="0"/>
              <a:t>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Support Vector Machines (using Scikit-Learn)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Neural Network (from scratch)</a:t>
            </a:r>
          </a:p>
        </p:txBody>
      </p:sp>
    </p:spTree>
    <p:extLst>
      <p:ext uri="{BB962C8B-B14F-4D97-AF65-F5344CB8AC3E}">
        <p14:creationId xmlns:p14="http://schemas.microsoft.com/office/powerpoint/2010/main" val="243719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Formulation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A7682CD-DE62-75A6-E378-AE034AF0A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Binary classification with the sigmoid function: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Maximum Log-Likelihood: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Log-Loss Cost Function: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1ACC6B-7E04-3534-7FBE-8A0FB737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833" y="1366136"/>
            <a:ext cx="2467907" cy="1641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B8B34F-4537-7EA9-A75D-FB346B24B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040" y="1554099"/>
            <a:ext cx="1944793" cy="6157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2C7B02-C81D-30A8-D759-2553F1D9F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732" y="2630977"/>
            <a:ext cx="3469599" cy="27081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C8EDEB-4D92-D773-DD91-071FD7765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674" y="5645802"/>
            <a:ext cx="2328874" cy="414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93927C-A03D-A1B8-9608-372A89B7EE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773"/>
          <a:stretch/>
        </p:blipFill>
        <p:spPr>
          <a:xfrm>
            <a:off x="1273491" y="3637026"/>
            <a:ext cx="4346241" cy="55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08C0B-FAFC-7263-487E-9CE97809DE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326" b="-24781"/>
          <a:stretch/>
        </p:blipFill>
        <p:spPr>
          <a:xfrm>
            <a:off x="1273491" y="5306221"/>
            <a:ext cx="4234259" cy="55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Numerical Methods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A7682CD-DE62-75A6-E378-AE034AF0A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Gradient of the Log Loss Cost Function: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Updating the weights using various hyperparameters: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823E9-3FB2-7232-4859-19374515A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40"/>
          <a:stretch/>
        </p:blipFill>
        <p:spPr>
          <a:xfrm>
            <a:off x="3260047" y="2387067"/>
            <a:ext cx="4400828" cy="646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821DF-5947-5A7F-485D-DA79B9B66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18"/>
          <a:stretch/>
        </p:blipFill>
        <p:spPr>
          <a:xfrm>
            <a:off x="2488260" y="4341814"/>
            <a:ext cx="6573266" cy="1044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B2328D-4A11-5526-866B-DBC1F12B9D11}"/>
                  </a:ext>
                </a:extLst>
              </p:cNvPr>
              <p:cNvSpPr txBox="1"/>
              <p:nvPr/>
            </p:nvSpPr>
            <p:spPr>
              <a:xfrm>
                <a:off x="7483626" y="5130426"/>
                <a:ext cx="106016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B2328D-4A11-5526-866B-DBC1F12B9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626" y="5130426"/>
                <a:ext cx="1060162" cy="1107996"/>
              </a:xfrm>
              <a:prstGeom prst="rect">
                <a:avLst/>
              </a:prstGeom>
              <a:blipFill>
                <a:blip r:embed="rId5"/>
                <a:stretch>
                  <a:fillRect l="-2874"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02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Results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E362BC-8B01-3A94-4D8D-CBBD293D6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9" t="48041" r="52997" b="22137"/>
          <a:stretch/>
        </p:blipFill>
        <p:spPr bwMode="auto">
          <a:xfrm>
            <a:off x="714454" y="1755828"/>
            <a:ext cx="5513086" cy="2975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BF9CA-1686-7883-F28C-962ABEEDC6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4" t="47135" r="53516" b="16192"/>
          <a:stretch/>
        </p:blipFill>
        <p:spPr bwMode="auto">
          <a:xfrm>
            <a:off x="6536660" y="1690688"/>
            <a:ext cx="4503251" cy="3414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6F47AF-CB4B-2136-E103-0108CC3B3F92}"/>
              </a:ext>
            </a:extLst>
          </p:cNvPr>
          <p:cNvSpPr/>
          <p:nvPr/>
        </p:nvSpPr>
        <p:spPr>
          <a:xfrm>
            <a:off x="838201" y="2281806"/>
            <a:ext cx="5257799" cy="346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59F82D-A4CD-2C72-4D65-7644EBC9EC27}"/>
              </a:ext>
            </a:extLst>
          </p:cNvPr>
          <p:cNvSpPr/>
          <p:nvPr/>
        </p:nvSpPr>
        <p:spPr>
          <a:xfrm>
            <a:off x="838201" y="4160940"/>
            <a:ext cx="5257800" cy="346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5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(</a:t>
            </a:r>
            <a:r>
              <a:rPr lang="en-US" dirty="0" err="1"/>
              <a:t>PyTorch</a:t>
            </a:r>
            <a:r>
              <a:rPr lang="en-US" dirty="0"/>
              <a:t>) Formulation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A7682CD-DE62-75A6-E378-AE034AF0A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Modeled the PUF using a perceptron architecture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Input to the perceptron: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200" b="1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200" b="1" dirty="0"/>
              <a:t>Output from the forward pass:</a:t>
            </a:r>
          </a:p>
        </p:txBody>
      </p:sp>
      <p:pic>
        <p:nvPicPr>
          <p:cNvPr id="3" name="image7.png">
            <a:extLst>
              <a:ext uri="{FF2B5EF4-FFF2-40B4-BE49-F238E27FC236}">
                <a16:creationId xmlns:a16="http://schemas.microsoft.com/office/drawing/2014/main" id="{2036F6A8-4EA2-B861-1187-09EDB2E731DA}"/>
              </a:ext>
            </a:extLst>
          </p:cNvPr>
          <p:cNvPicPr/>
          <p:nvPr/>
        </p:nvPicPr>
        <p:blipFill rotWithShape="1">
          <a:blip r:embed="rId3"/>
          <a:srcRect l="5321" b="4442"/>
          <a:stretch/>
        </p:blipFill>
        <p:spPr>
          <a:xfrm>
            <a:off x="6683229" y="2096534"/>
            <a:ext cx="5086525" cy="2664931"/>
          </a:xfrm>
          <a:prstGeom prst="rect">
            <a:avLst/>
          </a:prstGeom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4362F-3DD6-50FF-0ADF-F60CBAEFA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389"/>
          <a:stretch/>
        </p:blipFill>
        <p:spPr>
          <a:xfrm>
            <a:off x="1240960" y="3428999"/>
            <a:ext cx="4855040" cy="115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CAFCA6-6957-07E8-0423-99F7582E4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77466" b="-45697"/>
          <a:stretch/>
        </p:blipFill>
        <p:spPr>
          <a:xfrm>
            <a:off x="3155673" y="5252998"/>
            <a:ext cx="2960999" cy="78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4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Neural Network (</a:t>
            </a:r>
            <a:r>
              <a:rPr lang="en-US" sz="3600" dirty="0" err="1"/>
              <a:t>PyTorch</a:t>
            </a:r>
            <a:r>
              <a:rPr lang="en-US" sz="3600" dirty="0"/>
              <a:t>) Numerical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A7682CD-DE62-75A6-E378-AE034AF0A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200" b="1" dirty="0"/>
                  <a:t>Binary Cross Entropy:</a:t>
                </a: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=−[(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200" b="1" dirty="0"/>
                  <a:t>Optimization Methods: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000" dirty="0"/>
                  <a:t>Adam Optimizer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000" dirty="0"/>
                  <a:t>Stochastic Gradient Descent</a:t>
                </a:r>
                <a:endParaRPr lang="en-US" sz="1600" i="0" dirty="0">
                  <a:solidFill>
                    <a:srgbClr val="000000"/>
                  </a:solidFill>
                  <a:effectLst/>
                  <a:latin typeface="Linux Libertine"/>
                </a:endParaRP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endParaRPr lang="en-US" sz="1800" b="1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endParaRPr lang="en-US" sz="2200" b="1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endParaRPr lang="en-US" sz="2200" b="1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A7682CD-DE62-75A6-E378-AE034AF0A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7"/>
              </a:xfrm>
              <a:blipFill>
                <a:blip r:embed="rId3"/>
                <a:stretch>
                  <a:fillRect l="-696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24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B0E-81C7-4193-9C30-0787B5A8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(</a:t>
            </a:r>
            <a:r>
              <a:rPr lang="en-US" dirty="0" err="1"/>
              <a:t>PyTorch</a:t>
            </a:r>
            <a:r>
              <a:rPr lang="en-US" dirty="0"/>
              <a:t>)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4C0C6-CF3E-21BB-50F2-878C742A6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" t="41267" r="75865" b="10640"/>
          <a:stretch/>
        </p:blipFill>
        <p:spPr bwMode="auto">
          <a:xfrm>
            <a:off x="3498210" y="1456805"/>
            <a:ext cx="5348122" cy="4549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12ECF1-E54A-409B-F45C-A8CA57AB571C}"/>
              </a:ext>
            </a:extLst>
          </p:cNvPr>
          <p:cNvSpPr/>
          <p:nvPr/>
        </p:nvSpPr>
        <p:spPr>
          <a:xfrm>
            <a:off x="3599696" y="5227956"/>
            <a:ext cx="5175188" cy="6778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 Academy Template-Light and Dark Themes" id="{FD45CF6D-5E10-4DE1-ABF3-D59C54180CEC}" vid="{82E579E6-80BA-489C-8271-38A3BE8D56A0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ce Academy Template-Light and Dark Themes" id="{FD45CF6D-5E10-4DE1-ABF3-D59C54180CEC}" vid="{0DE3542F-A86E-4594-90DC-2E47A06881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3534</TotalTime>
  <Words>484</Words>
  <Application>Microsoft Office PowerPoint</Application>
  <PresentationFormat>Widescreen</PresentationFormat>
  <Paragraphs>145</Paragraphs>
  <Slides>16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</vt:lpstr>
      <vt:lpstr>Cambria Math</vt:lpstr>
      <vt:lpstr>Linux Libertine</vt:lpstr>
      <vt:lpstr>Times New Roman</vt:lpstr>
      <vt:lpstr>Office Theme</vt:lpstr>
      <vt:lpstr>1_Office Theme</vt:lpstr>
      <vt:lpstr>Worksheet</vt:lpstr>
      <vt:lpstr> Predicting the Output of Unpredictable Microelectronic Circuits </vt:lpstr>
      <vt:lpstr>Background</vt:lpstr>
      <vt:lpstr>Algorithms Explored</vt:lpstr>
      <vt:lpstr>Logistic Regression Formulation</vt:lpstr>
      <vt:lpstr>Logistic Regression Numerical Methods</vt:lpstr>
      <vt:lpstr>Logistic Regression Results</vt:lpstr>
      <vt:lpstr>Neural Network (PyTorch) Formulation</vt:lpstr>
      <vt:lpstr>Neural Network (PyTorch) Numerical Methods</vt:lpstr>
      <vt:lpstr>Neural Network (PyTorch) Results</vt:lpstr>
      <vt:lpstr>SVM Formulation</vt:lpstr>
      <vt:lpstr>SVM Numerical Methods</vt:lpstr>
      <vt:lpstr>SVM Results</vt:lpstr>
      <vt:lpstr>Neural Network (from scratch) Formulation</vt:lpstr>
      <vt:lpstr>Neural Network (from scratch) Numerical Methods</vt:lpstr>
      <vt:lpstr>Neural Network (from scratch) Results</vt:lpstr>
      <vt:lpstr>Overall Results &amp; Conclusions: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Search</dc:title>
  <dc:creator>Justin Letwinsky</dc:creator>
  <cp:lastModifiedBy>Justin Letwinsky</cp:lastModifiedBy>
  <cp:revision>83</cp:revision>
  <dcterms:created xsi:type="dcterms:W3CDTF">2020-11-18T20:36:23Z</dcterms:created>
  <dcterms:modified xsi:type="dcterms:W3CDTF">2023-05-07T20:16:28Z</dcterms:modified>
</cp:coreProperties>
</file>